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3004800" cy="7315200"/>
  <p:notesSz cx="6858000" cy="9144000"/>
  <p:embeddedFontLst>
    <p:embeddedFont>
      <p:font typeface="Fira Sans" panose="020B0503050000020004" pitchFamily="34" charset="0"/>
      <p:regular r:id="rId20"/>
      <p:bold r:id="rId21"/>
      <p:italic r:id="rId22"/>
      <p:boldItalic r:id="rId23"/>
    </p:embeddedFont>
    <p:embeddedFont>
      <p:font typeface="Fira Sans Bold" panose="020B08030500000200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BF0A7E-BAD7-15BA-7CCE-1F47EF965506}" name="Nhựt Nguyễn" initials="NN" userId="6de4745c83dfe86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96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00E94C1-5BE8-45D0-A23B-7BCBFAFFFAFA}" authorId="{21BF0A7E-BAD7-15BA-7CCE-1F47EF965506}" created="2024-01-13T08:39:56.590">
    <pc:sldMkLst xmlns:pc="http://schemas.microsoft.com/office/powerpoint/2013/main/command">
      <pc:docMk/>
      <pc:sldMk cId="0" sldId="256"/>
    </pc:sldMkLst>
    <p188:txBody>
      <a:bodyPr/>
      <a:lstStyle/>
      <a:p>
        <a:r>
          <a:rPr lang="vi-VN"/>
          <a:t>.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microsoft.com/office/2018/10/relationships/comments" Target="../comments/modernComment_100_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CB9D18-F022-BEA0-0CF9-14058C0F956D}"/>
              </a:ext>
            </a:extLst>
          </p:cNvPr>
          <p:cNvSpPr txBox="1"/>
          <p:nvPr/>
        </p:nvSpPr>
        <p:spPr>
          <a:xfrm>
            <a:off x="4111765" y="181539"/>
            <a:ext cx="396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KHOA KỸ THUẬT VÀ CÔNG NGHỆ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CF4F8-C477-5731-718A-B1EDBD5CF7A8}"/>
              </a:ext>
            </a:extLst>
          </p:cNvPr>
          <p:cNvSpPr txBox="1"/>
          <p:nvPr/>
        </p:nvSpPr>
        <p:spPr>
          <a:xfrm>
            <a:off x="3980008" y="3307090"/>
            <a:ext cx="423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BÁO CÁO ĐỒ ÁN CƠ SỞ NGÀNH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35DCA-EAC2-2B0A-DB50-660BE798E336}"/>
              </a:ext>
            </a:extLst>
          </p:cNvPr>
          <p:cNvSpPr txBox="1"/>
          <p:nvPr/>
        </p:nvSpPr>
        <p:spPr>
          <a:xfrm>
            <a:off x="1642688" y="3962491"/>
            <a:ext cx="89066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500" b="1" dirty="0"/>
              <a:t>“THIẾT KẾ WEBSITE QUẢN LÝ SẢN PHẨM CÔNG NGHỆ”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EE535-9B84-162D-B63D-7935076205D4}"/>
              </a:ext>
            </a:extLst>
          </p:cNvPr>
          <p:cNvSpPr txBox="1"/>
          <p:nvPr/>
        </p:nvSpPr>
        <p:spPr>
          <a:xfrm>
            <a:off x="3595949" y="681368"/>
            <a:ext cx="500008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300" b="1" dirty="0"/>
              <a:t>BỘ MÔN CÔNG NGHỆ THÔNG TIN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96875-F038-F4D4-6A17-E0A110A625AC}"/>
              </a:ext>
            </a:extLst>
          </p:cNvPr>
          <p:cNvSpPr txBox="1"/>
          <p:nvPr/>
        </p:nvSpPr>
        <p:spPr>
          <a:xfrm>
            <a:off x="784693" y="5220680"/>
            <a:ext cx="48440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500" dirty="0"/>
              <a:t>Giảng viên hướng dẫn: </a:t>
            </a:r>
            <a:r>
              <a:rPr lang="vi-VN" sz="1500" dirty="0" err="1"/>
              <a:t>ThS</a:t>
            </a:r>
            <a:r>
              <a:rPr lang="vi-VN" sz="1500" dirty="0"/>
              <a:t>. Nguyễn Ngọc Đan Thanh</a:t>
            </a:r>
          </a:p>
          <a:p>
            <a:r>
              <a:rPr lang="vi-VN" sz="1500" dirty="0"/>
              <a:t>Sinh viên thực hiện: Nguyễn Hoàng Nhựt</a:t>
            </a:r>
          </a:p>
          <a:p>
            <a:r>
              <a:rPr lang="vi-VN" sz="1500" dirty="0"/>
              <a:t>Lớp: DA21TTC</a:t>
            </a:r>
          </a:p>
          <a:p>
            <a:r>
              <a:rPr lang="vi-VN" sz="1500" dirty="0"/>
              <a:t>Khóa: 2021-2025</a:t>
            </a:r>
          </a:p>
        </p:txBody>
      </p:sp>
      <p:pic>
        <p:nvPicPr>
          <p:cNvPr id="7" name="Picture 6" descr="Description: images">
            <a:extLst>
              <a:ext uri="{FF2B5EF4-FFF2-40B4-BE49-F238E27FC236}">
                <a16:creationId xmlns:a16="http://schemas.microsoft.com/office/drawing/2014/main" id="{7790E216-885C-EAFD-5E77-331D189B85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14381" y="1645856"/>
            <a:ext cx="1163216" cy="11430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EC236B8-7503-1CDA-9B70-CDD97E2D4937}"/>
              </a:ext>
            </a:extLst>
          </p:cNvPr>
          <p:cNvSpPr/>
          <p:nvPr/>
        </p:nvSpPr>
        <p:spPr>
          <a:xfrm>
            <a:off x="-1307691" y="-534973"/>
            <a:ext cx="3797133" cy="371632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E9B97B-D742-8081-34BF-FC8166CCBEFD}"/>
              </a:ext>
            </a:extLst>
          </p:cNvPr>
          <p:cNvSpPr/>
          <p:nvPr/>
        </p:nvSpPr>
        <p:spPr>
          <a:xfrm>
            <a:off x="10151805" y="4110769"/>
            <a:ext cx="3797133" cy="371632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ln>
                <a:solidFill>
                  <a:schemeClr val="accent1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6881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520" y="731520"/>
            <a:ext cx="939747" cy="939747"/>
          </a:xfrm>
          <a:custGeom>
            <a:avLst/>
            <a:gdLst/>
            <a:ahLst/>
            <a:cxnLst/>
            <a:rect l="l" t="t" r="r" b="b"/>
            <a:pathLst>
              <a:path w="939747" h="939747">
                <a:moveTo>
                  <a:pt x="0" y="0"/>
                </a:moveTo>
                <a:lnTo>
                  <a:pt x="939747" y="0"/>
                </a:lnTo>
                <a:lnTo>
                  <a:pt x="939747" y="939747"/>
                </a:lnTo>
                <a:lnTo>
                  <a:pt x="0" y="93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5637647" y="939168"/>
            <a:ext cx="5861849" cy="5436865"/>
          </a:xfrm>
          <a:custGeom>
            <a:avLst/>
            <a:gdLst/>
            <a:ahLst/>
            <a:cxnLst/>
            <a:rect l="l" t="t" r="r" b="b"/>
            <a:pathLst>
              <a:path w="5861849" h="5436865">
                <a:moveTo>
                  <a:pt x="0" y="0"/>
                </a:moveTo>
                <a:lnTo>
                  <a:pt x="5861849" y="0"/>
                </a:lnTo>
                <a:lnTo>
                  <a:pt x="5861849" y="5436864"/>
                </a:lnTo>
                <a:lnTo>
                  <a:pt x="0" y="5436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TextBox 4"/>
          <p:cNvSpPr txBox="1"/>
          <p:nvPr/>
        </p:nvSpPr>
        <p:spPr>
          <a:xfrm>
            <a:off x="731520" y="2101530"/>
            <a:ext cx="3242250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ira Sans Bold"/>
              </a:rPr>
              <a:t>KẾT QUẢ </a:t>
            </a:r>
          </a:p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ira Sans Bold"/>
              </a:rPr>
              <a:t>ĐẠT ĐƯỢC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367969" y="1207738"/>
            <a:ext cx="5743049" cy="4899723"/>
          </a:xfrm>
          <a:custGeom>
            <a:avLst/>
            <a:gdLst/>
            <a:ahLst/>
            <a:cxnLst/>
            <a:rect l="l" t="t" r="r" b="b"/>
            <a:pathLst>
              <a:path w="5743049" h="4899723">
                <a:moveTo>
                  <a:pt x="0" y="0"/>
                </a:moveTo>
                <a:lnTo>
                  <a:pt x="5743049" y="0"/>
                </a:lnTo>
                <a:lnTo>
                  <a:pt x="5743049" y="4899724"/>
                </a:lnTo>
                <a:lnTo>
                  <a:pt x="0" y="4899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TextBox 6"/>
          <p:cNvSpPr txBox="1"/>
          <p:nvPr/>
        </p:nvSpPr>
        <p:spPr>
          <a:xfrm>
            <a:off x="1088926" y="799991"/>
            <a:ext cx="2213073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/>
              </a:rPr>
              <a:t>ĐĂNG NHẬP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3782" y="3442652"/>
            <a:ext cx="5611793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Người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quản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trị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có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thể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truy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cập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vào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hệ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thống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94911" y="2349442"/>
            <a:ext cx="8821329" cy="4234238"/>
          </a:xfrm>
          <a:custGeom>
            <a:avLst/>
            <a:gdLst/>
            <a:ahLst/>
            <a:cxnLst/>
            <a:rect l="l" t="t" r="r" b="b"/>
            <a:pathLst>
              <a:path w="8821329" h="4234238">
                <a:moveTo>
                  <a:pt x="0" y="0"/>
                </a:moveTo>
                <a:lnTo>
                  <a:pt x="8821328" y="0"/>
                </a:lnTo>
                <a:lnTo>
                  <a:pt x="8821328" y="4234238"/>
                </a:lnTo>
                <a:lnTo>
                  <a:pt x="0" y="4234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92200" y="824230"/>
            <a:ext cx="4651473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/>
              </a:rPr>
              <a:t>Giao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diện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người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trị</a:t>
            </a:r>
            <a:endParaRPr lang="en-US" sz="3200" dirty="0">
              <a:solidFill>
                <a:srgbClr val="000000"/>
              </a:solidFill>
              <a:latin typeface="Fira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738071" y="1852461"/>
            <a:ext cx="7541559" cy="3610278"/>
          </a:xfrm>
          <a:custGeom>
            <a:avLst/>
            <a:gdLst/>
            <a:ahLst/>
            <a:cxnLst/>
            <a:rect l="l" t="t" r="r" b="b"/>
            <a:pathLst>
              <a:path w="7541559" h="3610278">
                <a:moveTo>
                  <a:pt x="0" y="0"/>
                </a:moveTo>
                <a:lnTo>
                  <a:pt x="7541559" y="0"/>
                </a:lnTo>
                <a:lnTo>
                  <a:pt x="7541559" y="3610278"/>
                </a:lnTo>
                <a:lnTo>
                  <a:pt x="0" y="3610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TextBox 6"/>
          <p:cNvSpPr txBox="1"/>
          <p:nvPr/>
        </p:nvSpPr>
        <p:spPr>
          <a:xfrm>
            <a:off x="1088926" y="799991"/>
            <a:ext cx="4575273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/>
              </a:rPr>
              <a:t>Giao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diện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người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trị</a:t>
            </a:r>
            <a:endParaRPr lang="en-US" sz="3200" dirty="0">
              <a:solidFill>
                <a:srgbClr val="000000"/>
              </a:solidFill>
              <a:latin typeface="Fir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3851" y="3247390"/>
            <a:ext cx="233874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Fira Sans"/>
              </a:rPr>
              <a:t>Quản lý danh sách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Fira Sans"/>
              </a:rPr>
              <a:t>và tao tác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622000" y="1981863"/>
            <a:ext cx="7040296" cy="3351474"/>
          </a:xfrm>
          <a:custGeom>
            <a:avLst/>
            <a:gdLst/>
            <a:ahLst/>
            <a:cxnLst/>
            <a:rect l="l" t="t" r="r" b="b"/>
            <a:pathLst>
              <a:path w="7040296" h="3351474">
                <a:moveTo>
                  <a:pt x="0" y="0"/>
                </a:moveTo>
                <a:lnTo>
                  <a:pt x="7040296" y="0"/>
                </a:lnTo>
                <a:lnTo>
                  <a:pt x="7040296" y="3351474"/>
                </a:lnTo>
                <a:lnTo>
                  <a:pt x="0" y="3351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TextBox 6"/>
          <p:cNvSpPr txBox="1"/>
          <p:nvPr/>
        </p:nvSpPr>
        <p:spPr>
          <a:xfrm>
            <a:off x="1092200" y="833328"/>
            <a:ext cx="4114800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/>
              </a:rPr>
              <a:t>Giao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diện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người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dùng</a:t>
            </a:r>
            <a:endParaRPr lang="en-US" sz="3200" dirty="0">
              <a:solidFill>
                <a:srgbClr val="000000"/>
              </a:solidFill>
              <a:latin typeface="Fir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44600" y="3442652"/>
            <a:ext cx="2649737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Tìm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kiếm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sản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phẩm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59029" y="2159699"/>
            <a:ext cx="6320601" cy="2277731"/>
          </a:xfrm>
          <a:custGeom>
            <a:avLst/>
            <a:gdLst/>
            <a:ahLst/>
            <a:cxnLst/>
            <a:rect l="l" t="t" r="r" b="b"/>
            <a:pathLst>
              <a:path w="6320601" h="2277731">
                <a:moveTo>
                  <a:pt x="0" y="0"/>
                </a:moveTo>
                <a:lnTo>
                  <a:pt x="6320601" y="0"/>
                </a:lnTo>
                <a:lnTo>
                  <a:pt x="6320601" y="2277731"/>
                </a:lnTo>
                <a:lnTo>
                  <a:pt x="0" y="227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88927" y="799991"/>
            <a:ext cx="3965853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ira Sans Bold"/>
              </a:rPr>
              <a:t>Giao diện người dùng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8928" y="3442652"/>
            <a:ext cx="2980016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Xem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chi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tiết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sản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phẩm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520" y="731520"/>
            <a:ext cx="939747" cy="939747"/>
          </a:xfrm>
          <a:custGeom>
            <a:avLst/>
            <a:gdLst/>
            <a:ahLst/>
            <a:cxnLst/>
            <a:rect l="l" t="t" r="r" b="b"/>
            <a:pathLst>
              <a:path w="939747" h="939747">
                <a:moveTo>
                  <a:pt x="0" y="0"/>
                </a:moveTo>
                <a:lnTo>
                  <a:pt x="939747" y="0"/>
                </a:lnTo>
                <a:lnTo>
                  <a:pt x="939747" y="939747"/>
                </a:lnTo>
                <a:lnTo>
                  <a:pt x="0" y="93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6505575" y="1667007"/>
            <a:ext cx="5055474" cy="3981186"/>
          </a:xfrm>
          <a:custGeom>
            <a:avLst/>
            <a:gdLst/>
            <a:ahLst/>
            <a:cxnLst/>
            <a:rect l="l" t="t" r="r" b="b"/>
            <a:pathLst>
              <a:path w="5055474" h="3981186">
                <a:moveTo>
                  <a:pt x="0" y="0"/>
                </a:moveTo>
                <a:lnTo>
                  <a:pt x="5055474" y="0"/>
                </a:lnTo>
                <a:lnTo>
                  <a:pt x="5055474" y="3981186"/>
                </a:lnTo>
                <a:lnTo>
                  <a:pt x="0" y="398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TextBox 4"/>
          <p:cNvSpPr txBox="1"/>
          <p:nvPr/>
        </p:nvSpPr>
        <p:spPr>
          <a:xfrm>
            <a:off x="731520" y="1753396"/>
            <a:ext cx="3375538" cy="239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75"/>
              </a:lnSpc>
            </a:pPr>
            <a:r>
              <a:rPr lang="en-US" sz="4553">
                <a:solidFill>
                  <a:srgbClr val="000000"/>
                </a:solidFill>
                <a:latin typeface="Fira Sans Bold"/>
              </a:rPr>
              <a:t>KẾT LUẬN VÀ </a:t>
            </a:r>
          </a:p>
          <a:p>
            <a:pPr>
              <a:lnSpc>
                <a:spcPts val="6375"/>
              </a:lnSpc>
            </a:pPr>
            <a:r>
              <a:rPr lang="en-US" sz="4553">
                <a:solidFill>
                  <a:srgbClr val="000000"/>
                </a:solidFill>
                <a:latin typeface="Fira Sans Bold"/>
              </a:rPr>
              <a:t>HƯỚNG PHÁT TRIỂN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164602" y="3657600"/>
            <a:ext cx="8723313" cy="0"/>
          </a:xfrm>
          <a:prstGeom prst="line">
            <a:avLst/>
          </a:prstGeom>
          <a:ln w="38100" cap="flat">
            <a:solidFill>
              <a:srgbClr val="484C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6" name="AutoShape 6"/>
          <p:cNvSpPr/>
          <p:nvPr/>
        </p:nvSpPr>
        <p:spPr>
          <a:xfrm flipH="1">
            <a:off x="4688159" y="1482507"/>
            <a:ext cx="0" cy="4315806"/>
          </a:xfrm>
          <a:prstGeom prst="line">
            <a:avLst/>
          </a:prstGeom>
          <a:ln w="38100" cap="flat">
            <a:solidFill>
              <a:srgbClr val="484C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4828179" y="1816563"/>
            <a:ext cx="402124" cy="377997"/>
          </a:xfrm>
          <a:custGeom>
            <a:avLst/>
            <a:gdLst/>
            <a:ahLst/>
            <a:cxnLst/>
            <a:rect l="l" t="t" r="r" b="b"/>
            <a:pathLst>
              <a:path w="402124" h="377997">
                <a:moveTo>
                  <a:pt x="0" y="0"/>
                </a:moveTo>
                <a:lnTo>
                  <a:pt x="402125" y="0"/>
                </a:lnTo>
                <a:lnTo>
                  <a:pt x="402125" y="377997"/>
                </a:lnTo>
                <a:lnTo>
                  <a:pt x="0" y="377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>
            <a:off x="4837398" y="2686281"/>
            <a:ext cx="402124" cy="377997"/>
          </a:xfrm>
          <a:custGeom>
            <a:avLst/>
            <a:gdLst/>
            <a:ahLst/>
            <a:cxnLst/>
            <a:rect l="l" t="t" r="r" b="b"/>
            <a:pathLst>
              <a:path w="402124" h="377997">
                <a:moveTo>
                  <a:pt x="0" y="0"/>
                </a:moveTo>
                <a:lnTo>
                  <a:pt x="402124" y="0"/>
                </a:lnTo>
                <a:lnTo>
                  <a:pt x="402124" y="377997"/>
                </a:lnTo>
                <a:lnTo>
                  <a:pt x="0" y="377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4837398" y="4072507"/>
            <a:ext cx="392906" cy="400182"/>
          </a:xfrm>
          <a:custGeom>
            <a:avLst/>
            <a:gdLst/>
            <a:ahLst/>
            <a:cxnLst/>
            <a:rect l="l" t="t" r="r" b="b"/>
            <a:pathLst>
              <a:path w="392906" h="400182">
                <a:moveTo>
                  <a:pt x="0" y="0"/>
                </a:moveTo>
                <a:lnTo>
                  <a:pt x="392906" y="0"/>
                </a:lnTo>
                <a:lnTo>
                  <a:pt x="392906" y="400181"/>
                </a:lnTo>
                <a:lnTo>
                  <a:pt x="0" y="400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4828179" y="4872738"/>
            <a:ext cx="392906" cy="400182"/>
          </a:xfrm>
          <a:custGeom>
            <a:avLst/>
            <a:gdLst/>
            <a:ahLst/>
            <a:cxnLst/>
            <a:rect l="l" t="t" r="r" b="b"/>
            <a:pathLst>
              <a:path w="392906" h="400182">
                <a:moveTo>
                  <a:pt x="0" y="0"/>
                </a:moveTo>
                <a:lnTo>
                  <a:pt x="392906" y="0"/>
                </a:lnTo>
                <a:lnTo>
                  <a:pt x="392906" y="400182"/>
                </a:lnTo>
                <a:lnTo>
                  <a:pt x="0" y="400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11"/>
          <p:cNvSpPr txBox="1"/>
          <p:nvPr/>
        </p:nvSpPr>
        <p:spPr>
          <a:xfrm>
            <a:off x="1088927" y="799991"/>
            <a:ext cx="154507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ira Sans Bold"/>
              </a:rPr>
              <a:t>Kết luận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22420" y="2278008"/>
            <a:ext cx="185439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Fira Sans Bold"/>
              </a:rPr>
              <a:t>Đã hoàn thành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86569" y="4281554"/>
            <a:ext cx="217003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 Bold"/>
              </a:rPr>
              <a:t>Chưa</a:t>
            </a:r>
            <a:r>
              <a:rPr lang="en-US" sz="2199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 Bold"/>
              </a:rPr>
              <a:t>hoàn</a:t>
            </a:r>
            <a:r>
              <a:rPr lang="en-US" sz="2199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 Bold"/>
              </a:rPr>
              <a:t>thành</a:t>
            </a:r>
            <a:endParaRPr lang="en-US" sz="2199" dirty="0">
              <a:solidFill>
                <a:srgbClr val="000000"/>
              </a:solidFill>
              <a:latin typeface="Fira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51274" y="1812290"/>
            <a:ext cx="4046725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Fira Sans"/>
              </a:rPr>
              <a:t>Giao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diện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dơn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giản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dễ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sử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dụng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54129" y="2638656"/>
            <a:ext cx="4501070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Fira Sans"/>
              </a:rPr>
              <a:t>Hoàng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thành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cơ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bản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các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chức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năng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351273" y="4057650"/>
            <a:ext cx="4351525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Cơ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sở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dữ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liệu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chưa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được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chặc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chẻ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351273" y="4860364"/>
            <a:ext cx="2432441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Chức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năng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liện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hệ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95585" y="1913931"/>
            <a:ext cx="3063068" cy="4407292"/>
          </a:xfrm>
          <a:custGeom>
            <a:avLst/>
            <a:gdLst/>
            <a:ahLst/>
            <a:cxnLst/>
            <a:rect l="l" t="t" r="r" b="b"/>
            <a:pathLst>
              <a:path w="3063068" h="4407292">
                <a:moveTo>
                  <a:pt x="0" y="0"/>
                </a:moveTo>
                <a:lnTo>
                  <a:pt x="3063067" y="0"/>
                </a:lnTo>
                <a:lnTo>
                  <a:pt x="3063067" y="4407292"/>
                </a:lnTo>
                <a:lnTo>
                  <a:pt x="0" y="440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6971746" y="1891325"/>
            <a:ext cx="4815712" cy="516632"/>
            <a:chOff x="0" y="0"/>
            <a:chExt cx="1254717" cy="1346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717" cy="134607"/>
            </a:xfrm>
            <a:custGeom>
              <a:avLst/>
              <a:gdLst/>
              <a:ahLst/>
              <a:cxnLst/>
              <a:rect l="l" t="t" r="r" b="b"/>
              <a:pathLst>
                <a:path w="1254717" h="134607">
                  <a:moveTo>
                    <a:pt x="19292" y="0"/>
                  </a:moveTo>
                  <a:lnTo>
                    <a:pt x="1235425" y="0"/>
                  </a:lnTo>
                  <a:cubicBezTo>
                    <a:pt x="1240541" y="0"/>
                    <a:pt x="1245448" y="2033"/>
                    <a:pt x="1249066" y="5650"/>
                  </a:cubicBezTo>
                  <a:cubicBezTo>
                    <a:pt x="1252684" y="9268"/>
                    <a:pt x="1254717" y="14175"/>
                    <a:pt x="1254717" y="19292"/>
                  </a:cubicBezTo>
                  <a:lnTo>
                    <a:pt x="1254717" y="115315"/>
                  </a:lnTo>
                  <a:cubicBezTo>
                    <a:pt x="1254717" y="120432"/>
                    <a:pt x="1252684" y="125338"/>
                    <a:pt x="1249066" y="128956"/>
                  </a:cubicBezTo>
                  <a:cubicBezTo>
                    <a:pt x="1245448" y="132574"/>
                    <a:pt x="1240541" y="134607"/>
                    <a:pt x="1235425" y="134607"/>
                  </a:cubicBezTo>
                  <a:lnTo>
                    <a:pt x="19292" y="134607"/>
                  </a:lnTo>
                  <a:cubicBezTo>
                    <a:pt x="14175" y="134607"/>
                    <a:pt x="9268" y="132574"/>
                    <a:pt x="5650" y="128956"/>
                  </a:cubicBezTo>
                  <a:cubicBezTo>
                    <a:pt x="2033" y="125338"/>
                    <a:pt x="0" y="120432"/>
                    <a:pt x="0" y="115315"/>
                  </a:cubicBezTo>
                  <a:lnTo>
                    <a:pt x="0" y="19292"/>
                  </a:lnTo>
                  <a:cubicBezTo>
                    <a:pt x="0" y="14175"/>
                    <a:pt x="2033" y="9268"/>
                    <a:pt x="5650" y="5650"/>
                  </a:cubicBezTo>
                  <a:cubicBezTo>
                    <a:pt x="9268" y="2033"/>
                    <a:pt x="14175" y="0"/>
                    <a:pt x="19292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54717" cy="163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71746" y="3399727"/>
            <a:ext cx="4401350" cy="844565"/>
            <a:chOff x="0" y="0"/>
            <a:chExt cx="1146756" cy="2200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6756" cy="220048"/>
            </a:xfrm>
            <a:custGeom>
              <a:avLst/>
              <a:gdLst/>
              <a:ahLst/>
              <a:cxnLst/>
              <a:rect l="l" t="t" r="r" b="b"/>
              <a:pathLst>
                <a:path w="1146756" h="220048">
                  <a:moveTo>
                    <a:pt x="21108" y="0"/>
                  </a:moveTo>
                  <a:lnTo>
                    <a:pt x="1125648" y="0"/>
                  </a:lnTo>
                  <a:cubicBezTo>
                    <a:pt x="1131247" y="0"/>
                    <a:pt x="1136615" y="2224"/>
                    <a:pt x="1140574" y="6182"/>
                  </a:cubicBezTo>
                  <a:cubicBezTo>
                    <a:pt x="1144532" y="10141"/>
                    <a:pt x="1146756" y="15510"/>
                    <a:pt x="1146756" y="21108"/>
                  </a:cubicBezTo>
                  <a:lnTo>
                    <a:pt x="1146756" y="198941"/>
                  </a:lnTo>
                  <a:cubicBezTo>
                    <a:pt x="1146756" y="210598"/>
                    <a:pt x="1137306" y="220048"/>
                    <a:pt x="1125648" y="220048"/>
                  </a:cubicBezTo>
                  <a:lnTo>
                    <a:pt x="21108" y="220048"/>
                  </a:lnTo>
                  <a:cubicBezTo>
                    <a:pt x="15510" y="220048"/>
                    <a:pt x="10141" y="217825"/>
                    <a:pt x="6182" y="213866"/>
                  </a:cubicBezTo>
                  <a:cubicBezTo>
                    <a:pt x="2224" y="209908"/>
                    <a:pt x="0" y="204539"/>
                    <a:pt x="0" y="198941"/>
                  </a:cubicBezTo>
                  <a:lnTo>
                    <a:pt x="0" y="21108"/>
                  </a:lnTo>
                  <a:cubicBezTo>
                    <a:pt x="0" y="9450"/>
                    <a:pt x="9450" y="0"/>
                    <a:pt x="21108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146756" cy="248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71746" y="5258475"/>
            <a:ext cx="4805478" cy="791176"/>
            <a:chOff x="0" y="-28575"/>
            <a:chExt cx="1017204" cy="363810"/>
          </a:xfrm>
        </p:grpSpPr>
        <p:sp>
          <p:nvSpPr>
            <p:cNvPr id="13" name="Freeform 13"/>
            <p:cNvSpPr/>
            <p:nvPr/>
          </p:nvSpPr>
          <p:spPr>
            <a:xfrm>
              <a:off x="0" y="97913"/>
              <a:ext cx="1017204" cy="237322"/>
            </a:xfrm>
            <a:custGeom>
              <a:avLst/>
              <a:gdLst/>
              <a:ahLst/>
              <a:cxnLst/>
              <a:rect l="l" t="t" r="r" b="b"/>
              <a:pathLst>
                <a:path w="1017204" h="237322">
                  <a:moveTo>
                    <a:pt x="23796" y="0"/>
                  </a:moveTo>
                  <a:lnTo>
                    <a:pt x="993408" y="0"/>
                  </a:lnTo>
                  <a:cubicBezTo>
                    <a:pt x="999719" y="0"/>
                    <a:pt x="1005771" y="2507"/>
                    <a:pt x="1010234" y="6970"/>
                  </a:cubicBezTo>
                  <a:cubicBezTo>
                    <a:pt x="1014697" y="11432"/>
                    <a:pt x="1017204" y="17485"/>
                    <a:pt x="1017204" y="23796"/>
                  </a:cubicBezTo>
                  <a:lnTo>
                    <a:pt x="1017204" y="213526"/>
                  </a:lnTo>
                  <a:cubicBezTo>
                    <a:pt x="1017204" y="219837"/>
                    <a:pt x="1014697" y="225890"/>
                    <a:pt x="1010234" y="230352"/>
                  </a:cubicBezTo>
                  <a:cubicBezTo>
                    <a:pt x="1005771" y="234815"/>
                    <a:pt x="999719" y="237322"/>
                    <a:pt x="993408" y="237322"/>
                  </a:cubicBezTo>
                  <a:lnTo>
                    <a:pt x="23796" y="237322"/>
                  </a:lnTo>
                  <a:cubicBezTo>
                    <a:pt x="17485" y="237322"/>
                    <a:pt x="11432" y="234815"/>
                    <a:pt x="6970" y="230352"/>
                  </a:cubicBezTo>
                  <a:cubicBezTo>
                    <a:pt x="2507" y="225890"/>
                    <a:pt x="0" y="219837"/>
                    <a:pt x="0" y="213526"/>
                  </a:cubicBezTo>
                  <a:lnTo>
                    <a:pt x="0" y="23796"/>
                  </a:lnTo>
                  <a:cubicBezTo>
                    <a:pt x="0" y="17485"/>
                    <a:pt x="2507" y="11432"/>
                    <a:pt x="6970" y="6970"/>
                  </a:cubicBezTo>
                  <a:cubicBezTo>
                    <a:pt x="11432" y="2507"/>
                    <a:pt x="17485" y="0"/>
                    <a:pt x="2379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017204" cy="265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5693976" y="2149641"/>
            <a:ext cx="12777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16" name="AutoShape 16"/>
          <p:cNvSpPr/>
          <p:nvPr/>
        </p:nvSpPr>
        <p:spPr>
          <a:xfrm>
            <a:off x="5124122" y="3822010"/>
            <a:ext cx="184762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17" name="AutoShape 17"/>
          <p:cNvSpPr/>
          <p:nvPr/>
        </p:nvSpPr>
        <p:spPr>
          <a:xfrm>
            <a:off x="5693976" y="5761699"/>
            <a:ext cx="1277769" cy="143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18" name="Group 18"/>
          <p:cNvGrpSpPr/>
          <p:nvPr/>
        </p:nvGrpSpPr>
        <p:grpSpPr>
          <a:xfrm>
            <a:off x="5304913" y="1955109"/>
            <a:ext cx="389064" cy="38906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8E00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88927" y="799991"/>
            <a:ext cx="3186827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ira Sans Bold"/>
              </a:rPr>
              <a:t>Hướng phát triển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64260" y="1945995"/>
            <a:ext cx="4612964" cy="363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8"/>
              </a:lnSpc>
            </a:pPr>
            <a:r>
              <a:rPr lang="en-US" sz="2105">
                <a:solidFill>
                  <a:srgbClr val="000000"/>
                </a:solidFill>
                <a:latin typeface="Fira Sans"/>
              </a:rPr>
              <a:t>Thay đổi, cập nhật giao diện website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191086" y="3432042"/>
            <a:ext cx="4049433" cy="73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8"/>
              </a:lnSpc>
            </a:pPr>
            <a:r>
              <a:rPr lang="en-US" sz="2105">
                <a:solidFill>
                  <a:srgbClr val="000000"/>
                </a:solidFill>
                <a:latin typeface="Fira Sans"/>
              </a:rPr>
              <a:t>Tích hợp các tính năng tương tác với người dùng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19731" y="5600807"/>
            <a:ext cx="4509507" cy="350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8"/>
              </a:lnSpc>
            </a:pPr>
            <a:r>
              <a:rPr lang="en-US" sz="2105" dirty="0" err="1">
                <a:solidFill>
                  <a:srgbClr val="000000"/>
                </a:solidFill>
                <a:latin typeface="Fira Sans"/>
              </a:rPr>
              <a:t>Phát</a:t>
            </a:r>
            <a:r>
              <a:rPr lang="en-US" sz="2105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Fira Sans"/>
              </a:rPr>
              <a:t>triển</a:t>
            </a:r>
            <a:r>
              <a:rPr lang="en-US" sz="2105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Fira Sans"/>
              </a:rPr>
              <a:t>thành</a:t>
            </a:r>
            <a:r>
              <a:rPr lang="en-US" sz="2105" dirty="0">
                <a:solidFill>
                  <a:srgbClr val="000000"/>
                </a:solidFill>
                <a:latin typeface="Fira Sans"/>
              </a:rPr>
              <a:t> website </a:t>
            </a:r>
            <a:r>
              <a:rPr lang="en-US" sz="2105" dirty="0" err="1">
                <a:solidFill>
                  <a:srgbClr val="000000"/>
                </a:solidFill>
                <a:latin typeface="Fira Sans"/>
              </a:rPr>
              <a:t>thương</a:t>
            </a:r>
            <a:r>
              <a:rPr lang="en-US" sz="2105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Fira Sans"/>
              </a:rPr>
              <a:t>mại</a:t>
            </a:r>
            <a:endParaRPr lang="en-US" sz="2105" dirty="0">
              <a:solidFill>
                <a:srgbClr val="000000"/>
              </a:solidFill>
              <a:latin typeface="Fira Sans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4735058" y="3657600"/>
            <a:ext cx="389064" cy="38906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8E00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304913" y="5581516"/>
            <a:ext cx="389064" cy="389064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8E00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1520" y="2102995"/>
            <a:ext cx="2482334" cy="146003"/>
            <a:chOff x="0" y="0"/>
            <a:chExt cx="544820" cy="320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4820" cy="32045"/>
            </a:xfrm>
            <a:custGeom>
              <a:avLst/>
              <a:gdLst/>
              <a:ahLst/>
              <a:cxnLst/>
              <a:rect l="l" t="t" r="r" b="b"/>
              <a:pathLst>
                <a:path w="544820" h="32045">
                  <a:moveTo>
                    <a:pt x="16022" y="0"/>
                  </a:moveTo>
                  <a:lnTo>
                    <a:pt x="528797" y="0"/>
                  </a:lnTo>
                  <a:cubicBezTo>
                    <a:pt x="533047" y="0"/>
                    <a:pt x="537122" y="1688"/>
                    <a:pt x="540127" y="4693"/>
                  </a:cubicBezTo>
                  <a:cubicBezTo>
                    <a:pt x="543132" y="7698"/>
                    <a:pt x="544820" y="11773"/>
                    <a:pt x="544820" y="16022"/>
                  </a:cubicBezTo>
                  <a:lnTo>
                    <a:pt x="544820" y="16022"/>
                  </a:lnTo>
                  <a:cubicBezTo>
                    <a:pt x="544820" y="24871"/>
                    <a:pt x="537646" y="32045"/>
                    <a:pt x="528797" y="32045"/>
                  </a:cubicBezTo>
                  <a:lnTo>
                    <a:pt x="16022" y="32045"/>
                  </a:lnTo>
                  <a:cubicBezTo>
                    <a:pt x="7173" y="32045"/>
                    <a:pt x="0" y="24871"/>
                    <a:pt x="0" y="16022"/>
                  </a:cubicBezTo>
                  <a:lnTo>
                    <a:pt x="0" y="16022"/>
                  </a:lnTo>
                  <a:cubicBezTo>
                    <a:pt x="0" y="7173"/>
                    <a:pt x="7173" y="0"/>
                    <a:pt x="16022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44820" cy="60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306199" y="628463"/>
            <a:ext cx="8114451" cy="6058275"/>
            <a:chOff x="0" y="0"/>
            <a:chExt cx="1780949" cy="13296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80949" cy="1329662"/>
            </a:xfrm>
            <a:custGeom>
              <a:avLst/>
              <a:gdLst/>
              <a:ahLst/>
              <a:cxnLst/>
              <a:rect l="l" t="t" r="r" b="b"/>
              <a:pathLst>
                <a:path w="1780949" h="1329662">
                  <a:moveTo>
                    <a:pt x="11449" y="0"/>
                  </a:moveTo>
                  <a:lnTo>
                    <a:pt x="1769500" y="0"/>
                  </a:lnTo>
                  <a:cubicBezTo>
                    <a:pt x="1772537" y="0"/>
                    <a:pt x="1775449" y="1206"/>
                    <a:pt x="1777596" y="3353"/>
                  </a:cubicBezTo>
                  <a:cubicBezTo>
                    <a:pt x="1779743" y="5500"/>
                    <a:pt x="1780949" y="8413"/>
                    <a:pt x="1780949" y="11449"/>
                  </a:cubicBezTo>
                  <a:lnTo>
                    <a:pt x="1780949" y="1318213"/>
                  </a:lnTo>
                  <a:cubicBezTo>
                    <a:pt x="1780949" y="1321250"/>
                    <a:pt x="1779743" y="1324162"/>
                    <a:pt x="1777596" y="1326309"/>
                  </a:cubicBezTo>
                  <a:cubicBezTo>
                    <a:pt x="1775449" y="1328456"/>
                    <a:pt x="1772537" y="1329662"/>
                    <a:pt x="1769500" y="1329662"/>
                  </a:cubicBezTo>
                  <a:lnTo>
                    <a:pt x="11449" y="1329662"/>
                  </a:lnTo>
                  <a:cubicBezTo>
                    <a:pt x="8413" y="1329662"/>
                    <a:pt x="5500" y="1328456"/>
                    <a:pt x="3353" y="1326309"/>
                  </a:cubicBezTo>
                  <a:cubicBezTo>
                    <a:pt x="1206" y="1324162"/>
                    <a:pt x="0" y="1321250"/>
                    <a:pt x="0" y="1318213"/>
                  </a:cubicBezTo>
                  <a:lnTo>
                    <a:pt x="0" y="11449"/>
                  </a:lnTo>
                  <a:cubicBezTo>
                    <a:pt x="0" y="8413"/>
                    <a:pt x="1206" y="5500"/>
                    <a:pt x="3353" y="3353"/>
                  </a:cubicBezTo>
                  <a:cubicBezTo>
                    <a:pt x="5500" y="1206"/>
                    <a:pt x="8413" y="0"/>
                    <a:pt x="11449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80949" cy="1358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959515" y="901604"/>
            <a:ext cx="528165" cy="528165"/>
          </a:xfrm>
          <a:custGeom>
            <a:avLst/>
            <a:gdLst/>
            <a:ahLst/>
            <a:cxnLst/>
            <a:rect l="l" t="t" r="r" b="b"/>
            <a:pathLst>
              <a:path w="528165" h="528165">
                <a:moveTo>
                  <a:pt x="0" y="0"/>
                </a:moveTo>
                <a:lnTo>
                  <a:pt x="528165" y="0"/>
                </a:lnTo>
                <a:lnTo>
                  <a:pt x="528165" y="528165"/>
                </a:lnTo>
                <a:lnTo>
                  <a:pt x="0" y="528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5986357" y="2552163"/>
            <a:ext cx="519218" cy="519218"/>
          </a:xfrm>
          <a:custGeom>
            <a:avLst/>
            <a:gdLst/>
            <a:ahLst/>
            <a:cxnLst/>
            <a:rect l="l" t="t" r="r" b="b"/>
            <a:pathLst>
              <a:path w="519218" h="519218">
                <a:moveTo>
                  <a:pt x="0" y="0"/>
                </a:moveTo>
                <a:lnTo>
                  <a:pt x="519218" y="0"/>
                </a:lnTo>
                <a:lnTo>
                  <a:pt x="519218" y="519218"/>
                </a:lnTo>
                <a:lnTo>
                  <a:pt x="0" y="5192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5959515" y="4195331"/>
            <a:ext cx="519218" cy="519218"/>
          </a:xfrm>
          <a:custGeom>
            <a:avLst/>
            <a:gdLst/>
            <a:ahLst/>
            <a:cxnLst/>
            <a:rect l="l" t="t" r="r" b="b"/>
            <a:pathLst>
              <a:path w="519218" h="519218">
                <a:moveTo>
                  <a:pt x="0" y="0"/>
                </a:moveTo>
                <a:lnTo>
                  <a:pt x="519218" y="0"/>
                </a:lnTo>
                <a:lnTo>
                  <a:pt x="519218" y="519217"/>
                </a:lnTo>
                <a:lnTo>
                  <a:pt x="0" y="5192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5986357" y="5838498"/>
            <a:ext cx="519218" cy="519218"/>
          </a:xfrm>
          <a:custGeom>
            <a:avLst/>
            <a:gdLst/>
            <a:ahLst/>
            <a:cxnLst/>
            <a:rect l="l" t="t" r="r" b="b"/>
            <a:pathLst>
              <a:path w="519218" h="519218">
                <a:moveTo>
                  <a:pt x="0" y="0"/>
                </a:moveTo>
                <a:lnTo>
                  <a:pt x="519218" y="0"/>
                </a:lnTo>
                <a:lnTo>
                  <a:pt x="519218" y="519218"/>
                </a:lnTo>
                <a:lnTo>
                  <a:pt x="0" y="5192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TextBox 12"/>
          <p:cNvSpPr txBox="1"/>
          <p:nvPr/>
        </p:nvSpPr>
        <p:spPr>
          <a:xfrm>
            <a:off x="731520" y="1353569"/>
            <a:ext cx="228278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Fira Sans Bold"/>
              </a:rPr>
              <a:t>NỘI DUNG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14129" y="914226"/>
            <a:ext cx="3098591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Fira Sans Bold"/>
              </a:rPr>
              <a:t>Tổng quan đề tài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14129" y="2504538"/>
            <a:ext cx="3098591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Fira Sans Bold"/>
              </a:rPr>
              <a:t>Thiết kế hệ thống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14129" y="4147706"/>
            <a:ext cx="3098591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Fira Sans Bold"/>
              </a:rPr>
              <a:t>Kết quả đạt được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21498" y="5608522"/>
            <a:ext cx="2883853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Fira Sans Bold"/>
              </a:rPr>
              <a:t>Kết luận và </a:t>
            </a: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Fira Sans Bold"/>
              </a:rPr>
              <a:t>hướng phát triển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520" y="731520"/>
            <a:ext cx="939747" cy="939747"/>
          </a:xfrm>
          <a:custGeom>
            <a:avLst/>
            <a:gdLst/>
            <a:ahLst/>
            <a:cxnLst/>
            <a:rect l="l" t="t" r="r" b="b"/>
            <a:pathLst>
              <a:path w="939747" h="939747">
                <a:moveTo>
                  <a:pt x="0" y="0"/>
                </a:moveTo>
                <a:lnTo>
                  <a:pt x="939747" y="0"/>
                </a:lnTo>
                <a:lnTo>
                  <a:pt x="939747" y="939747"/>
                </a:lnTo>
                <a:lnTo>
                  <a:pt x="0" y="93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036776" y="3606992"/>
            <a:ext cx="492375" cy="492375"/>
          </a:xfrm>
          <a:custGeom>
            <a:avLst/>
            <a:gdLst/>
            <a:ahLst/>
            <a:cxnLst/>
            <a:rect l="l" t="t" r="r" b="b"/>
            <a:pathLst>
              <a:path w="492375" h="492375">
                <a:moveTo>
                  <a:pt x="0" y="0"/>
                </a:moveTo>
                <a:lnTo>
                  <a:pt x="492375" y="0"/>
                </a:lnTo>
                <a:lnTo>
                  <a:pt x="492375" y="492375"/>
                </a:lnTo>
                <a:lnTo>
                  <a:pt x="0" y="492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TextBox 4"/>
          <p:cNvSpPr txBox="1"/>
          <p:nvPr/>
        </p:nvSpPr>
        <p:spPr>
          <a:xfrm>
            <a:off x="1036776" y="5452937"/>
            <a:ext cx="461578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Fira Sans Bold"/>
              </a:rPr>
              <a:t>Công nghệ sử dụng</a:t>
            </a:r>
          </a:p>
        </p:txBody>
      </p:sp>
      <p:sp>
        <p:nvSpPr>
          <p:cNvPr id="5" name="Freeform 5"/>
          <p:cNvSpPr/>
          <p:nvPr/>
        </p:nvSpPr>
        <p:spPr>
          <a:xfrm>
            <a:off x="1036776" y="4560512"/>
            <a:ext cx="492375" cy="492375"/>
          </a:xfrm>
          <a:custGeom>
            <a:avLst/>
            <a:gdLst/>
            <a:ahLst/>
            <a:cxnLst/>
            <a:rect l="l" t="t" r="r" b="b"/>
            <a:pathLst>
              <a:path w="492375" h="492375">
                <a:moveTo>
                  <a:pt x="0" y="0"/>
                </a:moveTo>
                <a:lnTo>
                  <a:pt x="492375" y="0"/>
                </a:lnTo>
                <a:lnTo>
                  <a:pt x="492375" y="492375"/>
                </a:lnTo>
                <a:lnTo>
                  <a:pt x="0" y="492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036776" y="5466021"/>
            <a:ext cx="492375" cy="492375"/>
          </a:xfrm>
          <a:custGeom>
            <a:avLst/>
            <a:gdLst/>
            <a:ahLst/>
            <a:cxnLst/>
            <a:rect l="l" t="t" r="r" b="b"/>
            <a:pathLst>
              <a:path w="492375" h="492375">
                <a:moveTo>
                  <a:pt x="0" y="0"/>
                </a:moveTo>
                <a:lnTo>
                  <a:pt x="492375" y="0"/>
                </a:lnTo>
                <a:lnTo>
                  <a:pt x="492375" y="492375"/>
                </a:lnTo>
                <a:lnTo>
                  <a:pt x="0" y="492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7691271" y="2255122"/>
            <a:ext cx="4098323" cy="3688490"/>
          </a:xfrm>
          <a:custGeom>
            <a:avLst/>
            <a:gdLst/>
            <a:ahLst/>
            <a:cxnLst/>
            <a:rect l="l" t="t" r="r" b="b"/>
            <a:pathLst>
              <a:path w="4098323" h="3688490">
                <a:moveTo>
                  <a:pt x="0" y="0"/>
                </a:moveTo>
                <a:lnTo>
                  <a:pt x="4098323" y="0"/>
                </a:lnTo>
                <a:lnTo>
                  <a:pt x="4098323" y="3688491"/>
                </a:lnTo>
                <a:lnTo>
                  <a:pt x="0" y="36884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TextBox 8"/>
          <p:cNvSpPr txBox="1"/>
          <p:nvPr/>
        </p:nvSpPr>
        <p:spPr>
          <a:xfrm>
            <a:off x="1850216" y="274294"/>
            <a:ext cx="425736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ira Sans Bold"/>
              </a:rPr>
              <a:t>TỔNG QUAN ĐỀ TÀI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50216" y="3549842"/>
            <a:ext cx="256091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Fira Sans Bold"/>
              </a:rPr>
              <a:t>Lý do chọn đề tài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50216" y="4553970"/>
            <a:ext cx="221753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Fira Sans Bold"/>
              </a:rPr>
              <a:t>Mục tiêu đề tài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36351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53203" y="2495635"/>
            <a:ext cx="3405025" cy="2323930"/>
          </a:xfrm>
          <a:custGeom>
            <a:avLst/>
            <a:gdLst/>
            <a:ahLst/>
            <a:cxnLst/>
            <a:rect l="l" t="t" r="r" b="b"/>
            <a:pathLst>
              <a:path w="3405025" h="2323930">
                <a:moveTo>
                  <a:pt x="0" y="0"/>
                </a:moveTo>
                <a:lnTo>
                  <a:pt x="3405025" y="0"/>
                </a:lnTo>
                <a:lnTo>
                  <a:pt x="3405025" y="2323930"/>
                </a:lnTo>
                <a:lnTo>
                  <a:pt x="0" y="232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7974411" y="2495635"/>
            <a:ext cx="2765540" cy="2542812"/>
          </a:xfrm>
          <a:custGeom>
            <a:avLst/>
            <a:gdLst/>
            <a:ahLst/>
            <a:cxnLst/>
            <a:rect l="l" t="t" r="r" b="b"/>
            <a:pathLst>
              <a:path w="2765540" h="2542812">
                <a:moveTo>
                  <a:pt x="0" y="0"/>
                </a:moveTo>
                <a:lnTo>
                  <a:pt x="2765540" y="0"/>
                </a:lnTo>
                <a:lnTo>
                  <a:pt x="2765540" y="2542812"/>
                </a:lnTo>
                <a:lnTo>
                  <a:pt x="0" y="2542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TextBox 7"/>
          <p:cNvSpPr txBox="1"/>
          <p:nvPr/>
        </p:nvSpPr>
        <p:spPr>
          <a:xfrm>
            <a:off x="1350626" y="799991"/>
            <a:ext cx="3405025" cy="541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/>
              </a:rPr>
              <a:t>Lý do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chọn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đề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tài</a:t>
            </a:r>
            <a:endParaRPr lang="en-US" sz="3200" dirty="0">
              <a:solidFill>
                <a:srgbClr val="000000"/>
              </a:solidFill>
              <a:latin typeface="Fir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35200" y="5232141"/>
            <a:ext cx="2566743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Cuộc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cách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mạng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4.0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16800" y="5232141"/>
            <a:ext cx="3860265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Các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yêu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cầu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của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doanh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nghiệp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36351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65543" y="2386409"/>
            <a:ext cx="7664704" cy="609080"/>
            <a:chOff x="0" y="0"/>
            <a:chExt cx="1682240" cy="1336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2240" cy="133680"/>
            </a:xfrm>
            <a:custGeom>
              <a:avLst/>
              <a:gdLst/>
              <a:ahLst/>
              <a:cxnLst/>
              <a:rect l="l" t="t" r="r" b="b"/>
              <a:pathLst>
                <a:path w="1682240" h="133680">
                  <a:moveTo>
                    <a:pt x="12121" y="0"/>
                  </a:moveTo>
                  <a:lnTo>
                    <a:pt x="1670119" y="0"/>
                  </a:lnTo>
                  <a:cubicBezTo>
                    <a:pt x="1673333" y="0"/>
                    <a:pt x="1676416" y="1277"/>
                    <a:pt x="1678689" y="3550"/>
                  </a:cubicBezTo>
                  <a:cubicBezTo>
                    <a:pt x="1680963" y="5823"/>
                    <a:pt x="1682240" y="8906"/>
                    <a:pt x="1682240" y="12121"/>
                  </a:cubicBezTo>
                  <a:lnTo>
                    <a:pt x="1682240" y="121559"/>
                  </a:lnTo>
                  <a:cubicBezTo>
                    <a:pt x="1682240" y="128253"/>
                    <a:pt x="1676813" y="133680"/>
                    <a:pt x="1670119" y="133680"/>
                  </a:cubicBezTo>
                  <a:lnTo>
                    <a:pt x="12121" y="133680"/>
                  </a:lnTo>
                  <a:cubicBezTo>
                    <a:pt x="8906" y="133680"/>
                    <a:pt x="5823" y="132403"/>
                    <a:pt x="3550" y="130130"/>
                  </a:cubicBezTo>
                  <a:cubicBezTo>
                    <a:pt x="1277" y="127857"/>
                    <a:pt x="0" y="124774"/>
                    <a:pt x="0" y="121559"/>
                  </a:cubicBezTo>
                  <a:lnTo>
                    <a:pt x="0" y="12121"/>
                  </a:lnTo>
                  <a:cubicBezTo>
                    <a:pt x="0" y="5427"/>
                    <a:pt x="5427" y="0"/>
                    <a:pt x="12121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82240" cy="162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991790" y="2420280"/>
            <a:ext cx="504799" cy="541339"/>
          </a:xfrm>
          <a:custGeom>
            <a:avLst/>
            <a:gdLst/>
            <a:ahLst/>
            <a:cxnLst/>
            <a:rect l="l" t="t" r="r" b="b"/>
            <a:pathLst>
              <a:path w="504799" h="541339">
                <a:moveTo>
                  <a:pt x="0" y="0"/>
                </a:moveTo>
                <a:lnTo>
                  <a:pt x="504798" y="0"/>
                </a:lnTo>
                <a:lnTo>
                  <a:pt x="504798" y="541338"/>
                </a:lnTo>
                <a:lnTo>
                  <a:pt x="0" y="54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9" name="Group 9"/>
          <p:cNvGrpSpPr/>
          <p:nvPr/>
        </p:nvGrpSpPr>
        <p:grpSpPr>
          <a:xfrm>
            <a:off x="2765543" y="3487238"/>
            <a:ext cx="7664704" cy="951724"/>
            <a:chOff x="0" y="0"/>
            <a:chExt cx="1682240" cy="2088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2240" cy="208883"/>
            </a:xfrm>
            <a:custGeom>
              <a:avLst/>
              <a:gdLst/>
              <a:ahLst/>
              <a:cxnLst/>
              <a:rect l="l" t="t" r="r" b="b"/>
              <a:pathLst>
                <a:path w="1682240" h="208883">
                  <a:moveTo>
                    <a:pt x="12121" y="0"/>
                  </a:moveTo>
                  <a:lnTo>
                    <a:pt x="1670119" y="0"/>
                  </a:lnTo>
                  <a:cubicBezTo>
                    <a:pt x="1673333" y="0"/>
                    <a:pt x="1676416" y="1277"/>
                    <a:pt x="1678689" y="3550"/>
                  </a:cubicBezTo>
                  <a:cubicBezTo>
                    <a:pt x="1680963" y="5823"/>
                    <a:pt x="1682240" y="8906"/>
                    <a:pt x="1682240" y="12121"/>
                  </a:cubicBezTo>
                  <a:lnTo>
                    <a:pt x="1682240" y="196762"/>
                  </a:lnTo>
                  <a:cubicBezTo>
                    <a:pt x="1682240" y="199977"/>
                    <a:pt x="1680963" y="203060"/>
                    <a:pt x="1678689" y="205333"/>
                  </a:cubicBezTo>
                  <a:cubicBezTo>
                    <a:pt x="1676416" y="207606"/>
                    <a:pt x="1673333" y="208883"/>
                    <a:pt x="1670119" y="208883"/>
                  </a:cubicBezTo>
                  <a:lnTo>
                    <a:pt x="12121" y="208883"/>
                  </a:lnTo>
                  <a:cubicBezTo>
                    <a:pt x="5427" y="208883"/>
                    <a:pt x="0" y="203457"/>
                    <a:pt x="0" y="196762"/>
                  </a:cubicBezTo>
                  <a:lnTo>
                    <a:pt x="0" y="12121"/>
                  </a:lnTo>
                  <a:cubicBezTo>
                    <a:pt x="0" y="5427"/>
                    <a:pt x="5427" y="0"/>
                    <a:pt x="12121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682240" cy="23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804418" y="3543433"/>
            <a:ext cx="692170" cy="839333"/>
          </a:xfrm>
          <a:custGeom>
            <a:avLst/>
            <a:gdLst/>
            <a:ahLst/>
            <a:cxnLst/>
            <a:rect l="l" t="t" r="r" b="b"/>
            <a:pathLst>
              <a:path w="692170" h="839333">
                <a:moveTo>
                  <a:pt x="0" y="0"/>
                </a:moveTo>
                <a:lnTo>
                  <a:pt x="692170" y="0"/>
                </a:lnTo>
                <a:lnTo>
                  <a:pt x="692170" y="839334"/>
                </a:lnTo>
                <a:lnTo>
                  <a:pt x="0" y="839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3" name="Group 13"/>
          <p:cNvGrpSpPr/>
          <p:nvPr/>
        </p:nvGrpSpPr>
        <p:grpSpPr>
          <a:xfrm>
            <a:off x="2765543" y="4934262"/>
            <a:ext cx="7664704" cy="941246"/>
            <a:chOff x="0" y="0"/>
            <a:chExt cx="1682240" cy="2065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2240" cy="206584"/>
            </a:xfrm>
            <a:custGeom>
              <a:avLst/>
              <a:gdLst/>
              <a:ahLst/>
              <a:cxnLst/>
              <a:rect l="l" t="t" r="r" b="b"/>
              <a:pathLst>
                <a:path w="1682240" h="206584">
                  <a:moveTo>
                    <a:pt x="12121" y="0"/>
                  </a:moveTo>
                  <a:lnTo>
                    <a:pt x="1670119" y="0"/>
                  </a:lnTo>
                  <a:cubicBezTo>
                    <a:pt x="1673333" y="0"/>
                    <a:pt x="1676416" y="1277"/>
                    <a:pt x="1678689" y="3550"/>
                  </a:cubicBezTo>
                  <a:cubicBezTo>
                    <a:pt x="1680963" y="5823"/>
                    <a:pt x="1682240" y="8906"/>
                    <a:pt x="1682240" y="12121"/>
                  </a:cubicBezTo>
                  <a:lnTo>
                    <a:pt x="1682240" y="194463"/>
                  </a:lnTo>
                  <a:cubicBezTo>
                    <a:pt x="1682240" y="201157"/>
                    <a:pt x="1676813" y="206584"/>
                    <a:pt x="1670119" y="206584"/>
                  </a:cubicBezTo>
                  <a:lnTo>
                    <a:pt x="12121" y="206584"/>
                  </a:lnTo>
                  <a:cubicBezTo>
                    <a:pt x="8906" y="206584"/>
                    <a:pt x="5823" y="205307"/>
                    <a:pt x="3550" y="203033"/>
                  </a:cubicBezTo>
                  <a:cubicBezTo>
                    <a:pt x="1277" y="200760"/>
                    <a:pt x="0" y="197677"/>
                    <a:pt x="0" y="194463"/>
                  </a:cubicBezTo>
                  <a:lnTo>
                    <a:pt x="0" y="12121"/>
                  </a:lnTo>
                  <a:cubicBezTo>
                    <a:pt x="0" y="5427"/>
                    <a:pt x="5427" y="0"/>
                    <a:pt x="12121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682240" cy="235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937821" y="5035362"/>
            <a:ext cx="612737" cy="739047"/>
          </a:xfrm>
          <a:custGeom>
            <a:avLst/>
            <a:gdLst/>
            <a:ahLst/>
            <a:cxnLst/>
            <a:rect l="l" t="t" r="r" b="b"/>
            <a:pathLst>
              <a:path w="612737" h="739047">
                <a:moveTo>
                  <a:pt x="0" y="0"/>
                </a:moveTo>
                <a:lnTo>
                  <a:pt x="612737" y="0"/>
                </a:lnTo>
                <a:lnTo>
                  <a:pt x="612737" y="739047"/>
                </a:lnTo>
                <a:lnTo>
                  <a:pt x="0" y="739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7" name="TextBox 17"/>
          <p:cNvSpPr txBox="1"/>
          <p:nvPr/>
        </p:nvSpPr>
        <p:spPr>
          <a:xfrm>
            <a:off x="1400908" y="799991"/>
            <a:ext cx="272927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ira Sans Bold"/>
              </a:rPr>
              <a:t>Mục tiêu đề tài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06228" y="2455999"/>
            <a:ext cx="698649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Fira Sans"/>
              </a:rPr>
              <a:t>Tìm hiểu công nghệ, ngôn ngữ thiết kế website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06228" y="3509075"/>
            <a:ext cx="742402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Fira Sans"/>
              </a:rPr>
              <a:t>Xây dựng được website quản lý và hiển thị thông tin các sản phẩm công nghệ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06228" y="4950860"/>
            <a:ext cx="742402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Fira Sans"/>
              </a:rPr>
              <a:t>Về phía người dùng, đảm bảo có thể tra cứu tìm hiểu thông tin của sản phẩm công nghệ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36351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87950" y="799991"/>
            <a:ext cx="3690449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Công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nghệ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sử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dụng</a:t>
            </a:r>
            <a:endParaRPr lang="en-US" sz="3200" dirty="0">
              <a:solidFill>
                <a:srgbClr val="000000"/>
              </a:solidFill>
              <a:latin typeface="Fira Sa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93877" y="3657599"/>
            <a:ext cx="4212680" cy="1906133"/>
            <a:chOff x="0" y="0"/>
            <a:chExt cx="924594" cy="4183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4594" cy="418356"/>
            </a:xfrm>
            <a:custGeom>
              <a:avLst/>
              <a:gdLst/>
              <a:ahLst/>
              <a:cxnLst/>
              <a:rect l="l" t="t" r="r" b="b"/>
              <a:pathLst>
                <a:path w="924594" h="418356">
                  <a:moveTo>
                    <a:pt x="22053" y="0"/>
                  </a:moveTo>
                  <a:lnTo>
                    <a:pt x="902540" y="0"/>
                  </a:lnTo>
                  <a:cubicBezTo>
                    <a:pt x="914720" y="0"/>
                    <a:pt x="924594" y="9874"/>
                    <a:pt x="924594" y="22053"/>
                  </a:cubicBezTo>
                  <a:lnTo>
                    <a:pt x="924594" y="396302"/>
                  </a:lnTo>
                  <a:cubicBezTo>
                    <a:pt x="924594" y="408482"/>
                    <a:pt x="914720" y="418356"/>
                    <a:pt x="902540" y="418356"/>
                  </a:cubicBezTo>
                  <a:lnTo>
                    <a:pt x="22053" y="418356"/>
                  </a:lnTo>
                  <a:cubicBezTo>
                    <a:pt x="16204" y="418356"/>
                    <a:pt x="10595" y="416032"/>
                    <a:pt x="6459" y="411896"/>
                  </a:cubicBezTo>
                  <a:cubicBezTo>
                    <a:pt x="2323" y="407761"/>
                    <a:pt x="0" y="402151"/>
                    <a:pt x="0" y="396302"/>
                  </a:cubicBezTo>
                  <a:lnTo>
                    <a:pt x="0" y="22053"/>
                  </a:lnTo>
                  <a:cubicBezTo>
                    <a:pt x="0" y="9874"/>
                    <a:pt x="9874" y="0"/>
                    <a:pt x="22053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24594" cy="446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31520" y="3250796"/>
            <a:ext cx="1564631" cy="813608"/>
          </a:xfrm>
          <a:custGeom>
            <a:avLst/>
            <a:gdLst/>
            <a:ahLst/>
            <a:cxnLst/>
            <a:rect l="l" t="t" r="r" b="b"/>
            <a:pathLst>
              <a:path w="1564631" h="813608">
                <a:moveTo>
                  <a:pt x="0" y="0"/>
                </a:moveTo>
                <a:lnTo>
                  <a:pt x="1564631" y="0"/>
                </a:lnTo>
                <a:lnTo>
                  <a:pt x="1564631" y="813608"/>
                </a:lnTo>
                <a:lnTo>
                  <a:pt x="0" y="813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1268544" y="4431798"/>
            <a:ext cx="3863345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Ngôn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ngữ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lập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trình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HTML,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Php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7358883" y="3657600"/>
            <a:ext cx="4212680" cy="1906133"/>
            <a:chOff x="0" y="0"/>
            <a:chExt cx="924594" cy="4183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4594" cy="418356"/>
            </a:xfrm>
            <a:custGeom>
              <a:avLst/>
              <a:gdLst/>
              <a:ahLst/>
              <a:cxnLst/>
              <a:rect l="l" t="t" r="r" b="b"/>
              <a:pathLst>
                <a:path w="924594" h="418356">
                  <a:moveTo>
                    <a:pt x="22053" y="0"/>
                  </a:moveTo>
                  <a:lnTo>
                    <a:pt x="902540" y="0"/>
                  </a:lnTo>
                  <a:cubicBezTo>
                    <a:pt x="914720" y="0"/>
                    <a:pt x="924594" y="9874"/>
                    <a:pt x="924594" y="22053"/>
                  </a:cubicBezTo>
                  <a:lnTo>
                    <a:pt x="924594" y="396302"/>
                  </a:lnTo>
                  <a:cubicBezTo>
                    <a:pt x="924594" y="408482"/>
                    <a:pt x="914720" y="418356"/>
                    <a:pt x="902540" y="418356"/>
                  </a:cubicBezTo>
                  <a:lnTo>
                    <a:pt x="22053" y="418356"/>
                  </a:lnTo>
                  <a:cubicBezTo>
                    <a:pt x="16204" y="418356"/>
                    <a:pt x="10595" y="416032"/>
                    <a:pt x="6459" y="411896"/>
                  </a:cubicBezTo>
                  <a:cubicBezTo>
                    <a:pt x="2323" y="407761"/>
                    <a:pt x="0" y="402151"/>
                    <a:pt x="0" y="396302"/>
                  </a:cubicBezTo>
                  <a:lnTo>
                    <a:pt x="0" y="22053"/>
                  </a:lnTo>
                  <a:cubicBezTo>
                    <a:pt x="0" y="9874"/>
                    <a:pt x="9874" y="0"/>
                    <a:pt x="22053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924594" cy="446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246628" y="2842756"/>
            <a:ext cx="2324935" cy="1221648"/>
          </a:xfrm>
          <a:custGeom>
            <a:avLst/>
            <a:gdLst/>
            <a:ahLst/>
            <a:cxnLst/>
            <a:rect l="l" t="t" r="r" b="b"/>
            <a:pathLst>
              <a:path w="2324935" h="1221648">
                <a:moveTo>
                  <a:pt x="0" y="0"/>
                </a:moveTo>
                <a:lnTo>
                  <a:pt x="2324935" y="0"/>
                </a:lnTo>
                <a:lnTo>
                  <a:pt x="2324935" y="1221648"/>
                </a:lnTo>
                <a:lnTo>
                  <a:pt x="0" y="1221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TextBox 15"/>
          <p:cNvSpPr txBox="1"/>
          <p:nvPr/>
        </p:nvSpPr>
        <p:spPr>
          <a:xfrm>
            <a:off x="7445625" y="4395719"/>
            <a:ext cx="403919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Hệ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quản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trị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cơ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sở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dữ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liệu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MySQL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520" y="731520"/>
            <a:ext cx="908431" cy="908431"/>
          </a:xfrm>
          <a:custGeom>
            <a:avLst/>
            <a:gdLst/>
            <a:ahLst/>
            <a:cxnLst/>
            <a:rect l="l" t="t" r="r" b="b"/>
            <a:pathLst>
              <a:path w="908431" h="908431">
                <a:moveTo>
                  <a:pt x="0" y="0"/>
                </a:moveTo>
                <a:lnTo>
                  <a:pt x="908431" y="0"/>
                </a:lnTo>
                <a:lnTo>
                  <a:pt x="908431" y="908431"/>
                </a:lnTo>
                <a:lnTo>
                  <a:pt x="0" y="908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5114724" y="1061716"/>
            <a:ext cx="6996390" cy="4833870"/>
          </a:xfrm>
          <a:custGeom>
            <a:avLst/>
            <a:gdLst/>
            <a:ahLst/>
            <a:cxnLst/>
            <a:rect l="l" t="t" r="r" b="b"/>
            <a:pathLst>
              <a:path w="6996390" h="4833870">
                <a:moveTo>
                  <a:pt x="0" y="0"/>
                </a:moveTo>
                <a:lnTo>
                  <a:pt x="6996390" y="0"/>
                </a:lnTo>
                <a:lnTo>
                  <a:pt x="6996390" y="4833870"/>
                </a:lnTo>
                <a:lnTo>
                  <a:pt x="0" y="4833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TextBox 4"/>
          <p:cNvSpPr txBox="1"/>
          <p:nvPr/>
        </p:nvSpPr>
        <p:spPr>
          <a:xfrm>
            <a:off x="731520" y="1908175"/>
            <a:ext cx="3613145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ira Sans Bold"/>
              </a:rPr>
              <a:t>PHÂN TÍCH THIẾT KẾ HỆ THỐNG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72759" y="519004"/>
            <a:ext cx="2153037" cy="1109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chức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</a:p>
          <a:p>
            <a:pPr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năng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chình</a:t>
            </a:r>
            <a:endParaRPr lang="en-US" sz="3200" dirty="0">
              <a:solidFill>
                <a:srgbClr val="000000"/>
              </a:solidFill>
              <a:latin typeface="Fira Sans Bold"/>
            </a:endParaRPr>
          </a:p>
        </p:txBody>
      </p:sp>
      <p:sp>
        <p:nvSpPr>
          <p:cNvPr id="6" name="AutoShape 6"/>
          <p:cNvSpPr/>
          <p:nvPr/>
        </p:nvSpPr>
        <p:spPr>
          <a:xfrm flipH="1">
            <a:off x="4647114" y="1482507"/>
            <a:ext cx="0" cy="583269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7" name="TextBox 7"/>
          <p:cNvSpPr txBox="1"/>
          <p:nvPr/>
        </p:nvSpPr>
        <p:spPr>
          <a:xfrm>
            <a:off x="3984998" y="950208"/>
            <a:ext cx="1315284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/>
              </a:rPr>
              <a:t>Admin</a:t>
            </a:r>
          </a:p>
        </p:txBody>
      </p:sp>
      <p:sp>
        <p:nvSpPr>
          <p:cNvPr id="8" name="Freeform 8"/>
          <p:cNvSpPr/>
          <p:nvPr/>
        </p:nvSpPr>
        <p:spPr>
          <a:xfrm>
            <a:off x="4393186" y="1884253"/>
            <a:ext cx="528165" cy="528165"/>
          </a:xfrm>
          <a:custGeom>
            <a:avLst/>
            <a:gdLst/>
            <a:ahLst/>
            <a:cxnLst/>
            <a:rect l="l" t="t" r="r" b="b"/>
            <a:pathLst>
              <a:path w="528165" h="528165">
                <a:moveTo>
                  <a:pt x="0" y="0"/>
                </a:moveTo>
                <a:lnTo>
                  <a:pt x="528165" y="0"/>
                </a:lnTo>
                <a:lnTo>
                  <a:pt x="528165" y="528165"/>
                </a:lnTo>
                <a:lnTo>
                  <a:pt x="0" y="5281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TextBox 9"/>
          <p:cNvSpPr txBox="1"/>
          <p:nvPr/>
        </p:nvSpPr>
        <p:spPr>
          <a:xfrm>
            <a:off x="5129966" y="1761937"/>
            <a:ext cx="1330047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Fira Sans"/>
              </a:rPr>
              <a:t>QL</a:t>
            </a:r>
          </a:p>
          <a:p>
            <a:pPr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danh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mục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</a:p>
        </p:txBody>
      </p:sp>
      <p:sp>
        <p:nvSpPr>
          <p:cNvPr id="10" name="Freeform 10"/>
          <p:cNvSpPr/>
          <p:nvPr/>
        </p:nvSpPr>
        <p:spPr>
          <a:xfrm>
            <a:off x="4383031" y="3369705"/>
            <a:ext cx="519218" cy="519218"/>
          </a:xfrm>
          <a:custGeom>
            <a:avLst/>
            <a:gdLst/>
            <a:ahLst/>
            <a:cxnLst/>
            <a:rect l="l" t="t" r="r" b="b"/>
            <a:pathLst>
              <a:path w="519218" h="519218">
                <a:moveTo>
                  <a:pt x="0" y="0"/>
                </a:moveTo>
                <a:lnTo>
                  <a:pt x="519218" y="0"/>
                </a:lnTo>
                <a:lnTo>
                  <a:pt x="519218" y="519218"/>
                </a:lnTo>
                <a:lnTo>
                  <a:pt x="0" y="519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11"/>
          <p:cNvSpPr txBox="1"/>
          <p:nvPr/>
        </p:nvSpPr>
        <p:spPr>
          <a:xfrm>
            <a:off x="5071215" y="3271202"/>
            <a:ext cx="1613059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Fira Sans"/>
              </a:rPr>
              <a:t>QL</a:t>
            </a:r>
          </a:p>
          <a:p>
            <a:pPr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thương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hiệu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</a:p>
        </p:txBody>
      </p:sp>
      <p:sp>
        <p:nvSpPr>
          <p:cNvPr id="12" name="Freeform 12"/>
          <p:cNvSpPr/>
          <p:nvPr/>
        </p:nvSpPr>
        <p:spPr>
          <a:xfrm>
            <a:off x="4383031" y="4859562"/>
            <a:ext cx="519218" cy="519218"/>
          </a:xfrm>
          <a:custGeom>
            <a:avLst/>
            <a:gdLst/>
            <a:ahLst/>
            <a:cxnLst/>
            <a:rect l="l" t="t" r="r" b="b"/>
            <a:pathLst>
              <a:path w="519218" h="519218">
                <a:moveTo>
                  <a:pt x="0" y="0"/>
                </a:moveTo>
                <a:lnTo>
                  <a:pt x="519218" y="0"/>
                </a:lnTo>
                <a:lnTo>
                  <a:pt x="519218" y="519218"/>
                </a:lnTo>
                <a:lnTo>
                  <a:pt x="0" y="5192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TextBox 13"/>
          <p:cNvSpPr txBox="1"/>
          <p:nvPr/>
        </p:nvSpPr>
        <p:spPr>
          <a:xfrm>
            <a:off x="5066740" y="4732773"/>
            <a:ext cx="1315284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Fira Sans"/>
              </a:rPr>
              <a:t>QL</a:t>
            </a:r>
          </a:p>
          <a:p>
            <a:pPr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sản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phẩm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</a:p>
        </p:txBody>
      </p:sp>
      <p:sp>
        <p:nvSpPr>
          <p:cNvPr id="14" name="AutoShape 14"/>
          <p:cNvSpPr/>
          <p:nvPr/>
        </p:nvSpPr>
        <p:spPr>
          <a:xfrm flipH="1">
            <a:off x="8843846" y="1482507"/>
            <a:ext cx="0" cy="583269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15" name="TextBox 15"/>
          <p:cNvSpPr txBox="1"/>
          <p:nvPr/>
        </p:nvSpPr>
        <p:spPr>
          <a:xfrm>
            <a:off x="8419746" y="935137"/>
            <a:ext cx="869158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/>
              </a:rPr>
              <a:t>User</a:t>
            </a:r>
          </a:p>
        </p:txBody>
      </p:sp>
      <p:sp>
        <p:nvSpPr>
          <p:cNvPr id="16" name="Freeform 16"/>
          <p:cNvSpPr/>
          <p:nvPr/>
        </p:nvSpPr>
        <p:spPr>
          <a:xfrm>
            <a:off x="8588711" y="3129435"/>
            <a:ext cx="528165" cy="528165"/>
          </a:xfrm>
          <a:custGeom>
            <a:avLst/>
            <a:gdLst/>
            <a:ahLst/>
            <a:cxnLst/>
            <a:rect l="l" t="t" r="r" b="b"/>
            <a:pathLst>
              <a:path w="528165" h="528165">
                <a:moveTo>
                  <a:pt x="0" y="0"/>
                </a:moveTo>
                <a:lnTo>
                  <a:pt x="528165" y="0"/>
                </a:lnTo>
                <a:lnTo>
                  <a:pt x="528165" y="528165"/>
                </a:lnTo>
                <a:lnTo>
                  <a:pt x="0" y="5281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7" name="TextBox 17"/>
          <p:cNvSpPr txBox="1"/>
          <p:nvPr/>
        </p:nvSpPr>
        <p:spPr>
          <a:xfrm>
            <a:off x="9288315" y="3197180"/>
            <a:ext cx="1753361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Tìm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kiếm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sản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8584238" y="5305425"/>
            <a:ext cx="519218" cy="519218"/>
          </a:xfrm>
          <a:custGeom>
            <a:avLst/>
            <a:gdLst/>
            <a:ahLst/>
            <a:cxnLst/>
            <a:rect l="l" t="t" r="r" b="b"/>
            <a:pathLst>
              <a:path w="519218" h="519218">
                <a:moveTo>
                  <a:pt x="0" y="0"/>
                </a:moveTo>
                <a:lnTo>
                  <a:pt x="519217" y="0"/>
                </a:lnTo>
                <a:lnTo>
                  <a:pt x="519217" y="519218"/>
                </a:lnTo>
                <a:lnTo>
                  <a:pt x="0" y="519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TextBox 19"/>
          <p:cNvSpPr txBox="1"/>
          <p:nvPr/>
        </p:nvSpPr>
        <p:spPr>
          <a:xfrm>
            <a:off x="9267947" y="5350086"/>
            <a:ext cx="2949453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Xem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chi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tiết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sản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phẩm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2DFAAAE0-6BF3-8F79-00EB-EA1C6472908B}"/>
              </a:ext>
            </a:extLst>
          </p:cNvPr>
          <p:cNvSpPr/>
          <p:nvPr/>
        </p:nvSpPr>
        <p:spPr>
          <a:xfrm>
            <a:off x="4393168" y="6248400"/>
            <a:ext cx="519218" cy="519218"/>
          </a:xfrm>
          <a:custGeom>
            <a:avLst/>
            <a:gdLst/>
            <a:ahLst/>
            <a:cxnLst/>
            <a:rect l="l" t="t" r="r" b="b"/>
            <a:pathLst>
              <a:path w="519218" h="519218">
                <a:moveTo>
                  <a:pt x="0" y="0"/>
                </a:moveTo>
                <a:lnTo>
                  <a:pt x="519218" y="0"/>
                </a:lnTo>
                <a:lnTo>
                  <a:pt x="519218" y="519218"/>
                </a:lnTo>
                <a:lnTo>
                  <a:pt x="0" y="5192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9AE95B6C-C8C0-9148-DDF2-2FFACB1B6886}"/>
              </a:ext>
            </a:extLst>
          </p:cNvPr>
          <p:cNvSpPr txBox="1"/>
          <p:nvPr/>
        </p:nvSpPr>
        <p:spPr>
          <a:xfrm>
            <a:off x="5069577" y="6121611"/>
            <a:ext cx="1330047" cy="77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vi-VN" sz="2199" dirty="0">
                <a:solidFill>
                  <a:srgbClr val="000000"/>
                </a:solidFill>
                <a:latin typeface="Fira Sans"/>
              </a:rPr>
              <a:t>Thống kê số lượng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41661" y="2514600"/>
            <a:ext cx="9521477" cy="4117535"/>
          </a:xfrm>
          <a:custGeom>
            <a:avLst/>
            <a:gdLst/>
            <a:ahLst/>
            <a:cxnLst/>
            <a:rect l="l" t="t" r="r" b="b"/>
            <a:pathLst>
              <a:path w="9521477" h="4117535">
                <a:moveTo>
                  <a:pt x="0" y="0"/>
                </a:moveTo>
                <a:lnTo>
                  <a:pt x="9521476" y="0"/>
                </a:lnTo>
                <a:lnTo>
                  <a:pt x="9521476" y="4117535"/>
                </a:lnTo>
                <a:lnTo>
                  <a:pt x="0" y="4117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TextBox 6"/>
          <p:cNvSpPr txBox="1"/>
          <p:nvPr/>
        </p:nvSpPr>
        <p:spPr>
          <a:xfrm>
            <a:off x="992250" y="519004"/>
            <a:ext cx="2766950" cy="1109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/>
              </a:rPr>
              <a:t>BIỂU ĐỒ </a:t>
            </a: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/>
              </a:rPr>
              <a:t>CƠ SỞ DỮ LIỆU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332</Words>
  <Application>Microsoft Office PowerPoint</Application>
  <PresentationFormat>Custom</PresentationFormat>
  <Paragraphs>69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Fira Sans</vt:lpstr>
      <vt:lpstr>Arial</vt:lpstr>
      <vt:lpstr>Fira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</dc:title>
  <dc:creator>Nhựt Nguyễn</dc:creator>
  <cp:lastModifiedBy>Nhựt Nguyễn</cp:lastModifiedBy>
  <cp:revision>11</cp:revision>
  <dcterms:created xsi:type="dcterms:W3CDTF">2006-08-16T00:00:00Z</dcterms:created>
  <dcterms:modified xsi:type="dcterms:W3CDTF">2024-01-16T01:33:14Z</dcterms:modified>
  <dc:identifier>DAF5pq8gHko</dc:identifier>
</cp:coreProperties>
</file>